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7171"/>
    <a:srgbClr val="F8C97B"/>
    <a:srgbClr val="4C8F95"/>
    <a:srgbClr val="F5F5F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B63B65-A0E1-4293-B715-B9F66C309D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2949555-51A1-4768-9D94-5A9E6B5A5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42FD917-DB42-4D48-83DB-043AF08BA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4E9600A-F6EB-4A43-9927-DD4B2DC9F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5043C8A-A1AD-4B45-A008-FFCDBD24D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824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DDCCAF-00FC-4935-BE24-84B1B9A21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07AE891-7CF5-464F-8D92-AA3FE17C6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24AAE8-D183-4E8E-B4B5-35E26EE9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14F64A-BCFF-45FC-896A-21DC7E3F8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474D5A8-7BE7-448D-A736-CDA9228C2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04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DF907B2-49F9-4985-BBD6-9DEA9DB43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AE5C266-020B-4115-9DCB-037FE42C7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2B59C09-2108-4F9C-8F91-8023BFA32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CF9FCBE-B3B5-4F48-AB65-9C565E601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435AA6-01E3-4221-92BC-1C2B5C19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623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4FAA82-1A47-4D97-A532-3F4A08359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2EFA35A-961B-4A1A-8BF5-06197AB19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62445F6-2184-4831-B677-26E599091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E1C664-D02A-4527-8567-9A39557F7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AA68702-1F0F-44B3-BF51-DBDA544C6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6554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90B186-FC76-4129-A4C8-52B904630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FE0DC24-27BA-453E-A0FD-16581DD36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030118-A4E3-4C59-A54B-0C3FBAAB6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EF7D922-0D56-45DA-B10E-98E353954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A3E9FE-B975-41D0-8ECC-1407907E6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2642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BF69C9-288C-46D9-9F91-442E7C4FA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D714ED1-0923-4D35-9CC3-8BFDFA8DE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B7E9B35-F059-4341-945A-7E1A515BE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9A57BDC-7447-4083-9D3D-166573FDE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1C0CC4A-2603-4743-AF76-522F0A07F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F8EDC89-6B8C-4BB3-9B51-48D398B39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960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2481E2-EFD8-44E4-8C5C-4A3FD8EB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B223F67-90D3-4C29-BB67-E5BC903F6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65DB29F-EFEE-4D22-AD77-C0AEFB7D8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88469D6-043F-4A6A-B84B-3F777CCD3E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2DCE194-B2AE-45BD-8996-5AF6FF128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77BF903-4852-42B3-91F6-DFDE78D8D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1D4E501-44FD-4F54-9137-095FD908B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4CF698D-3F9D-4A1E-B6CE-1FF4F5E49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916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CBBA86-A930-46ED-93BE-3F79B8470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A8532DE-A10C-49DC-80A8-8CE09B74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43EC1F1-9140-46AA-B71F-E2AF07CB8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136F988-C5A2-49EB-807D-A317FE139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9140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1FD632D-FC49-4BF5-ACAF-711B021F9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93534F3-E74D-40D1-B45D-09B5E51BA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DE7B00E-2DA7-46DB-9746-779A582CA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489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939D9D-76D0-4F7B-AA45-3F76252B5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556CFE-0016-4F90-AF54-0FCE7A991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8732D0-2E67-414E-9F3D-622717DA3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DA2730-1741-4A3E-B1F7-9A25C8E9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4A58618-C184-4C5D-B67B-6F5F95090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3D22A41-E1CF-4050-80C9-E70682244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0620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0BD79B-79B2-4051-9311-54B76F997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D37C4FD-7573-4E0C-83C6-7C24B6F17D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A3E7683-159B-40EF-8495-9B389DF10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CC089D8-2963-46B0-A4BE-2FD2225CC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E5B14ED-CA5E-4006-BCCD-EE98FC571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6329EB-C35D-4220-BB65-FD20CF452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290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AFF8164-7654-458A-B9C7-2778E6B06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59C5E4-32E2-47EC-AC3B-D444CFBFC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E45C97-ADCE-4F10-8B86-7070CBB1C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2BD81-907B-4BDD-886F-68785522A607}" type="datetimeFigureOut">
              <a:rPr lang="ko-KR" altLang="en-US" smtClean="0"/>
              <a:t>2020-07-28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A752E89-CBE9-41F6-B42D-E0F9C5932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417C84-220A-4ECF-A7C0-3BCA26552E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7B5BC-C925-4630-9171-0DE982472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678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EF88099-4740-4B8B-85A4-CAF20C992320}"/>
              </a:ext>
            </a:extLst>
          </p:cNvPr>
          <p:cNvSpPr/>
          <p:nvPr/>
        </p:nvSpPr>
        <p:spPr>
          <a:xfrm>
            <a:off x="242585" y="0"/>
            <a:ext cx="1453494" cy="15862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33B1D4-ACB0-4A9A-9828-2FE32F4B8CF0}"/>
              </a:ext>
            </a:extLst>
          </p:cNvPr>
          <p:cNvSpPr/>
          <p:nvPr/>
        </p:nvSpPr>
        <p:spPr>
          <a:xfrm>
            <a:off x="10495910" y="0"/>
            <a:ext cx="1453494" cy="15862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9E35123-3D2A-4A2A-916F-A2B0A025AF2D}"/>
              </a:ext>
            </a:extLst>
          </p:cNvPr>
          <p:cNvSpPr/>
          <p:nvPr/>
        </p:nvSpPr>
        <p:spPr>
          <a:xfrm>
            <a:off x="242584" y="79310"/>
            <a:ext cx="1453505" cy="64381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83E20BA6-F9C2-4A9A-9FF5-DD5DE8A77B45}"/>
              </a:ext>
            </a:extLst>
          </p:cNvPr>
          <p:cNvSpPr/>
          <p:nvPr/>
        </p:nvSpPr>
        <p:spPr>
          <a:xfrm>
            <a:off x="242573" y="129388"/>
            <a:ext cx="1453494" cy="108688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/>
              <a:t>저자</a:t>
            </a:r>
            <a:r>
              <a:rPr lang="en-US" altLang="ko-KR" sz="1100" b="1" dirty="0"/>
              <a:t>: </a:t>
            </a:r>
          </a:p>
          <a:p>
            <a:r>
              <a:rPr lang="ko-KR" altLang="en-US" sz="800" dirty="0" err="1"/>
              <a:t>압둘</a:t>
            </a:r>
            <a:r>
              <a:rPr lang="ko-KR" altLang="en-US" sz="800" dirty="0"/>
              <a:t> 라흐만 빈 나세르 앗</a:t>
            </a:r>
            <a:r>
              <a:rPr lang="en-US" altLang="ko-KR" sz="800" dirty="0"/>
              <a:t>-</a:t>
            </a:r>
            <a:r>
              <a:rPr lang="ko-KR" altLang="en-US" sz="800" dirty="0" err="1"/>
              <a:t>싸아디</a:t>
            </a:r>
            <a:r>
              <a:rPr lang="ko-KR" altLang="en-US" sz="800" dirty="0"/>
              <a:t> </a:t>
            </a:r>
            <a:r>
              <a:rPr lang="en-US" altLang="ko-KR" sz="800" dirty="0"/>
              <a:t>(</a:t>
            </a:r>
            <a:r>
              <a:rPr lang="ko-KR" altLang="en-US" sz="800" dirty="0" err="1"/>
              <a:t>헤지라력</a:t>
            </a:r>
            <a:r>
              <a:rPr lang="en-US" altLang="ko-KR" sz="800" dirty="0"/>
              <a:t>1307-1372)</a:t>
            </a:r>
          </a:p>
          <a:p>
            <a:r>
              <a:rPr lang="ko-KR" altLang="en-US" sz="800" dirty="0"/>
              <a:t>당대 최고의 저명한 무슬림 </a:t>
            </a:r>
            <a:r>
              <a:rPr lang="ko-KR" altLang="en-US" sz="800"/>
              <a:t>학자이자 연구자</a:t>
            </a:r>
            <a:r>
              <a:rPr lang="ko-KR" altLang="en-US" sz="1200"/>
              <a:t> 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A027303-9AE8-41A2-8010-FA96D44F8E2D}"/>
              </a:ext>
            </a:extLst>
          </p:cNvPr>
          <p:cNvSpPr/>
          <p:nvPr/>
        </p:nvSpPr>
        <p:spPr>
          <a:xfrm>
            <a:off x="10495899" y="79310"/>
            <a:ext cx="1453494" cy="64381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29C1541-3BE5-466F-B6BF-B24629BDD566}"/>
              </a:ext>
            </a:extLst>
          </p:cNvPr>
          <p:cNvSpPr/>
          <p:nvPr/>
        </p:nvSpPr>
        <p:spPr>
          <a:xfrm>
            <a:off x="10495877" y="129387"/>
            <a:ext cx="1453494" cy="108688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100" b="1" dirty="0"/>
              <a:t>저술 동기</a:t>
            </a:r>
            <a:r>
              <a:rPr lang="en-US" altLang="ko-KR" sz="1100" b="1" dirty="0"/>
              <a:t>: </a:t>
            </a:r>
          </a:p>
          <a:p>
            <a:r>
              <a:rPr lang="en-US" altLang="ko-KR" sz="800" dirty="0"/>
              <a:t>1373</a:t>
            </a:r>
            <a:r>
              <a:rPr lang="ko-KR" altLang="en-US" sz="800" dirty="0"/>
              <a:t>년 셰이크가 치료 겸 휴식을 취하러 레바논으로 향했을 당시</a:t>
            </a:r>
            <a:r>
              <a:rPr lang="en-US" altLang="ko-KR" sz="800" dirty="0"/>
              <a:t>, </a:t>
            </a:r>
            <a:r>
              <a:rPr lang="ko-KR" altLang="en-US" sz="800" dirty="0"/>
              <a:t>그 곳에서 데일 카네기의 서적 </a:t>
            </a:r>
            <a:r>
              <a:rPr lang="en-US" altLang="ko-KR" sz="800" dirty="0"/>
              <a:t>(</a:t>
            </a:r>
            <a:r>
              <a:rPr lang="ko-KR" altLang="en-US" sz="800" dirty="0"/>
              <a:t>데일 카네기의 자기관리론</a:t>
            </a:r>
            <a:r>
              <a:rPr lang="en-US" altLang="ko-KR" sz="800" dirty="0"/>
              <a:t>)</a:t>
            </a:r>
            <a:r>
              <a:rPr lang="ko-KR" altLang="en-US" sz="800" dirty="0"/>
              <a:t>을 보고 감명받아 이 책을 저술하게 되었다</a:t>
            </a:r>
            <a:r>
              <a:rPr lang="en-US" altLang="ko-KR" sz="800" dirty="0"/>
              <a:t>.</a:t>
            </a:r>
          </a:p>
          <a:p>
            <a:r>
              <a:rPr lang="ko-KR" altLang="en-US" sz="900" dirty="0"/>
              <a:t> 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084B435-D04B-4909-8624-B5D51D0232F1}"/>
              </a:ext>
            </a:extLst>
          </p:cNvPr>
          <p:cNvGrpSpPr/>
          <p:nvPr/>
        </p:nvGrpSpPr>
        <p:grpSpPr>
          <a:xfrm>
            <a:off x="2607513" y="79310"/>
            <a:ext cx="6976895" cy="957853"/>
            <a:chOff x="2780289" y="75834"/>
            <a:chExt cx="6373042" cy="1256156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0764BC47-B95E-4405-BEB3-8F104F40F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80289" y="75834"/>
              <a:ext cx="6373042" cy="1256156"/>
            </a:xfrm>
            <a:prstGeom prst="rect">
              <a:avLst/>
            </a:prstGeom>
          </p:spPr>
        </p:pic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4C41942-86B2-4A65-B549-36B98BA9BC21}"/>
                </a:ext>
              </a:extLst>
            </p:cNvPr>
            <p:cNvSpPr/>
            <p:nvPr/>
          </p:nvSpPr>
          <p:spPr>
            <a:xfrm>
              <a:off x="3452210" y="279919"/>
              <a:ext cx="5029200" cy="886408"/>
            </a:xfrm>
            <a:prstGeom prst="rect">
              <a:avLst/>
            </a:prstGeom>
            <a:solidFill>
              <a:srgbClr val="4C8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dirty="0"/>
                <a:t>간단 요약</a:t>
              </a:r>
              <a:endParaRPr lang="en-US" altLang="ko-KR" sz="1400" dirty="0"/>
            </a:p>
            <a:p>
              <a:pPr algn="ctr"/>
              <a:endParaRPr lang="en-US" altLang="ko-KR" sz="1400" dirty="0"/>
            </a:p>
            <a:p>
              <a:pPr algn="ctr"/>
              <a:r>
                <a:rPr lang="ko-KR" altLang="en-US" sz="2400" b="1" i="1" dirty="0"/>
                <a:t>행복한 삶을 위한 효과적 방법</a:t>
              </a: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CEF3C00-7C4A-4E95-8015-75D5333B4647}"/>
              </a:ext>
            </a:extLst>
          </p:cNvPr>
          <p:cNvGrpSpPr/>
          <p:nvPr/>
        </p:nvGrpSpPr>
        <p:grpSpPr>
          <a:xfrm>
            <a:off x="337488" y="1237752"/>
            <a:ext cx="1453494" cy="767152"/>
            <a:chOff x="774440" y="3874829"/>
            <a:chExt cx="1453494" cy="767152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6714CBA7-2BFB-49F4-A1CE-339C34B117AF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알라에 대한 믿음과 선행을 하라</a:t>
              </a:r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0224F85F-80D3-4E78-AC50-B52CE83F0169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b="1" dirty="0"/>
                <a:t>1</a:t>
              </a:r>
              <a:endParaRPr lang="ko-KR" altLang="en-US" sz="1100" b="1" dirty="0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CA83884D-A41F-4947-B281-688B5357A8C4}"/>
              </a:ext>
            </a:extLst>
          </p:cNvPr>
          <p:cNvGrpSpPr/>
          <p:nvPr/>
        </p:nvGrpSpPr>
        <p:grpSpPr>
          <a:xfrm>
            <a:off x="2354443" y="1237752"/>
            <a:ext cx="1453494" cy="767152"/>
            <a:chOff x="774440" y="3874829"/>
            <a:chExt cx="1453494" cy="767152"/>
          </a:xfrm>
        </p:grpSpPr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CD5394D0-B496-4562-88CB-9D118E7220DA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창조에 언행으로</a:t>
              </a:r>
              <a:r>
                <a:rPr lang="ar-IQ" altLang="ko-KR" sz="1100" b="1" dirty="0">
                  <a:solidFill>
                    <a:srgbClr val="767171"/>
                  </a:solidFill>
                </a:rPr>
                <a:t> </a:t>
              </a:r>
              <a:r>
                <a:rPr lang="ko-KR" altLang="en-US" sz="1100" b="1" dirty="0">
                  <a:solidFill>
                    <a:srgbClr val="767171"/>
                  </a:solidFill>
                </a:rPr>
                <a:t>관용을 베풀어라</a:t>
              </a:r>
            </a:p>
          </p:txBody>
        </p:sp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0E0CF71F-D99E-4BAB-AA9A-C99D263391B2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2</a:t>
              </a:r>
              <a:endParaRPr lang="ko-KR" altLang="en-US" sz="12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AE767FE-E96B-4B8C-A01B-39CD7E6E6FF7}"/>
              </a:ext>
            </a:extLst>
          </p:cNvPr>
          <p:cNvGrpSpPr/>
          <p:nvPr/>
        </p:nvGrpSpPr>
        <p:grpSpPr>
          <a:xfrm>
            <a:off x="10434602" y="1237753"/>
            <a:ext cx="1453494" cy="767152"/>
            <a:chOff x="774440" y="3874829"/>
            <a:chExt cx="1453494" cy="767152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CD0A41C2-A3C4-45B6-96CC-3DE6A64826E7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가시적</a:t>
              </a:r>
              <a:r>
                <a:rPr lang="en-US" altLang="ko-KR" sz="1100" b="1" dirty="0">
                  <a:solidFill>
                    <a:srgbClr val="767171"/>
                  </a:solidFill>
                </a:rPr>
                <a:t>/</a:t>
              </a:r>
              <a:r>
                <a:rPr lang="ko-KR" altLang="en-US" sz="1100" b="1" dirty="0">
                  <a:solidFill>
                    <a:srgbClr val="767171"/>
                  </a:solidFill>
                </a:rPr>
                <a:t>불가시적 알라의 은혜를 열거하라</a:t>
              </a:r>
            </a:p>
          </p:txBody>
        </p:sp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931EAAC2-AA6D-42F2-AA88-17025CCC2290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6</a:t>
              </a:r>
              <a:endParaRPr lang="ko-KR" altLang="en-US" sz="1200" b="1" dirty="0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8FC126A-3FF7-43EF-93B2-CAC5B44E6C73}"/>
              </a:ext>
            </a:extLst>
          </p:cNvPr>
          <p:cNvGrpSpPr/>
          <p:nvPr/>
        </p:nvGrpSpPr>
        <p:grpSpPr>
          <a:xfrm>
            <a:off x="4377567" y="1237752"/>
            <a:ext cx="1453494" cy="767152"/>
            <a:chOff x="774440" y="3874829"/>
            <a:chExt cx="1453494" cy="767152"/>
          </a:xfrm>
        </p:grpSpPr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0676686F-A02D-4EF7-842D-CE7213E25497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유용한 업무</a:t>
              </a:r>
              <a:r>
                <a:rPr lang="en-US" altLang="ko-KR" sz="1100" b="1" dirty="0">
                  <a:solidFill>
                    <a:srgbClr val="767171"/>
                  </a:solidFill>
                </a:rPr>
                <a:t> </a:t>
              </a:r>
              <a:r>
                <a:rPr lang="ko-KR" altLang="en-US" sz="1100" b="1" dirty="0">
                  <a:solidFill>
                    <a:srgbClr val="767171"/>
                  </a:solidFill>
                </a:rPr>
                <a:t>및 학문에 몰두하라</a:t>
              </a:r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214F2552-7EAA-4A22-8BD6-3EDBCE641173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3</a:t>
              </a:r>
              <a:endParaRPr lang="ko-KR" altLang="en-US" sz="1200" b="1" dirty="0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9AD54F64-96D5-4F39-B717-AFD52F7569B7}"/>
              </a:ext>
            </a:extLst>
          </p:cNvPr>
          <p:cNvGrpSpPr/>
          <p:nvPr/>
        </p:nvGrpSpPr>
        <p:grpSpPr>
          <a:xfrm>
            <a:off x="6394522" y="1237752"/>
            <a:ext cx="1453494" cy="767152"/>
            <a:chOff x="774440" y="3874829"/>
            <a:chExt cx="1453494" cy="767152"/>
          </a:xfrm>
        </p:grpSpPr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53101E8A-8FE8-41B5-822C-EE8C31A1B239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오늘 일과에 대해 생각하라</a:t>
              </a: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5A56F78B-C108-4017-8CB0-7954824C7A69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4</a:t>
              </a:r>
              <a:endParaRPr lang="ko-KR" altLang="en-US" sz="1200" b="1" dirty="0"/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1FCC8D7C-7654-4B58-865C-1A545A3DC345}"/>
              </a:ext>
            </a:extLst>
          </p:cNvPr>
          <p:cNvGrpSpPr/>
          <p:nvPr/>
        </p:nvGrpSpPr>
        <p:grpSpPr>
          <a:xfrm>
            <a:off x="8417646" y="1228423"/>
            <a:ext cx="1453494" cy="767152"/>
            <a:chOff x="774440" y="3874829"/>
            <a:chExt cx="1453494" cy="767152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35B9FA89-6FC8-411A-A2EE-25D0371E0DFD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전능하신 알라를 </a:t>
              </a:r>
              <a:endParaRPr lang="en-US" altLang="ko-KR" sz="1100" b="1" dirty="0">
                <a:solidFill>
                  <a:srgbClr val="767171"/>
                </a:solidFill>
              </a:endParaRPr>
            </a:p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수없이 되뇌어라 </a:t>
              </a: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1AA2489B-6247-4E1E-AF67-5A9DCE2EDB0D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b="1" dirty="0"/>
                <a:t>5</a:t>
              </a:r>
              <a:endParaRPr lang="ko-KR" altLang="en-US" sz="1200" b="1" dirty="0"/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AADA507A-9CF2-4A60-8CCB-145099FCA24C}"/>
              </a:ext>
            </a:extLst>
          </p:cNvPr>
          <p:cNvGrpSpPr/>
          <p:nvPr/>
        </p:nvGrpSpPr>
        <p:grpSpPr>
          <a:xfrm>
            <a:off x="337488" y="2593454"/>
            <a:ext cx="1453494" cy="767152"/>
            <a:chOff x="774440" y="3874829"/>
            <a:chExt cx="1453494" cy="767152"/>
          </a:xfrm>
        </p:grpSpPr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7D505DB8-4E61-4127-86D6-F51643F574E3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2">
                      <a:lumMod val="50000"/>
                    </a:schemeClr>
                  </a:solidFill>
                </a:rPr>
                <a:t>아랫사람을 살펴보라</a:t>
              </a: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4E54D627-75F7-49A7-BF5F-1FBE9C47D828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IQ" altLang="ko-KR" sz="1200" b="1" dirty="0"/>
                <a:t>7</a:t>
              </a:r>
              <a:endParaRPr lang="ko-KR" altLang="en-US" sz="1200" b="1" dirty="0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30E08614-CDEF-4952-90AD-CCD1C5CCE560}"/>
              </a:ext>
            </a:extLst>
          </p:cNvPr>
          <p:cNvGrpSpPr/>
          <p:nvPr/>
        </p:nvGrpSpPr>
        <p:grpSpPr>
          <a:xfrm>
            <a:off x="2354443" y="2593454"/>
            <a:ext cx="1453494" cy="767152"/>
            <a:chOff x="774440" y="3874829"/>
            <a:chExt cx="1453494" cy="767152"/>
          </a:xfrm>
        </p:grpSpPr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CE51F8F1-A538-421D-93D0-0907D7599B6C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chemeClr val="bg2">
                      <a:lumMod val="50000"/>
                    </a:schemeClr>
                  </a:solidFill>
                </a:rPr>
                <a:t>지나간 일은 잊어라</a:t>
              </a: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2A442ADE-AC30-40D1-90D7-338167D04DB4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IQ" altLang="ko-KR" sz="1200" b="1" dirty="0"/>
                <a:t>8</a:t>
              </a:r>
              <a:endParaRPr lang="ko-KR" altLang="en-US" sz="1200" b="1" dirty="0"/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273C6090-65E7-4C69-855F-7A01C4A2A04C}"/>
              </a:ext>
            </a:extLst>
          </p:cNvPr>
          <p:cNvGrpSpPr/>
          <p:nvPr/>
        </p:nvGrpSpPr>
        <p:grpSpPr>
          <a:xfrm>
            <a:off x="10434602" y="2593455"/>
            <a:ext cx="1453494" cy="767152"/>
            <a:chOff x="774440" y="3874829"/>
            <a:chExt cx="1453494" cy="767152"/>
          </a:xfrm>
        </p:grpSpPr>
        <p:sp>
          <p:nvSpPr>
            <p:cNvPr id="61" name="사각형: 둥근 모서리 60">
              <a:extLst>
                <a:ext uri="{FF2B5EF4-FFF2-40B4-BE49-F238E27FC236}">
                  <a16:creationId xmlns:a16="http://schemas.microsoft.com/office/drawing/2014/main" id="{A4AD3B18-C3E2-40F1-B729-E93DF757EFFE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알라를 믿고 따라라</a:t>
              </a: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6B146345-FDDB-4DCB-9F2E-54DA2D29E32B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E6BC79D6-1FB9-4C0F-B2E2-906FF4EE7C73}"/>
              </a:ext>
            </a:extLst>
          </p:cNvPr>
          <p:cNvGrpSpPr/>
          <p:nvPr/>
        </p:nvGrpSpPr>
        <p:grpSpPr>
          <a:xfrm>
            <a:off x="4377567" y="2593454"/>
            <a:ext cx="1453494" cy="767152"/>
            <a:chOff x="774440" y="3874829"/>
            <a:chExt cx="1453494" cy="767152"/>
          </a:xfrm>
        </p:grpSpPr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DB976295-B89D-4998-BB6F-5B0F97AF7400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전능하신 </a:t>
              </a:r>
              <a:r>
                <a:rPr lang="ko-KR" altLang="en-US" sz="1100" b="1" dirty="0" err="1">
                  <a:solidFill>
                    <a:srgbClr val="767171"/>
                  </a:solidFill>
                </a:rPr>
                <a:t>알라께</a:t>
              </a:r>
              <a:r>
                <a:rPr lang="ko-KR" altLang="en-US" sz="1100" b="1" dirty="0">
                  <a:solidFill>
                    <a:srgbClr val="767171"/>
                  </a:solidFill>
                </a:rPr>
                <a:t> 기도하라</a:t>
              </a:r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71C43A6B-8CD3-44D5-9B87-D896283C53EE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IQ" altLang="ko-KR" sz="1200" b="1" dirty="0"/>
                <a:t>9</a:t>
              </a:r>
              <a:endParaRPr lang="ko-KR" altLang="en-US" sz="1200" b="1" dirty="0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15BC634B-F39C-4542-AF1A-10A899999330}"/>
              </a:ext>
            </a:extLst>
          </p:cNvPr>
          <p:cNvGrpSpPr/>
          <p:nvPr/>
        </p:nvGrpSpPr>
        <p:grpSpPr>
          <a:xfrm>
            <a:off x="6394522" y="2593454"/>
            <a:ext cx="1453494" cy="767152"/>
            <a:chOff x="774440" y="3874829"/>
            <a:chExt cx="1453494" cy="767152"/>
          </a:xfrm>
        </p:grpSpPr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C9940811-5794-4AB2-B555-246F605EB360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최악의 상황을 생각하라</a:t>
              </a: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96EC2C2E-6654-4723-AA65-6B8ED3367A17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B3B1959E-93B5-4FA4-8FBF-54AE33C17EC4}"/>
              </a:ext>
            </a:extLst>
          </p:cNvPr>
          <p:cNvGrpSpPr/>
          <p:nvPr/>
        </p:nvGrpSpPr>
        <p:grpSpPr>
          <a:xfrm>
            <a:off x="8417646" y="2584125"/>
            <a:ext cx="1453494" cy="767152"/>
            <a:chOff x="774440" y="3874829"/>
            <a:chExt cx="1453494" cy="767152"/>
          </a:xfrm>
        </p:grpSpPr>
        <p:sp>
          <p:nvSpPr>
            <p:cNvPr id="70" name="사각형: 둥근 모서리 69">
              <a:extLst>
                <a:ext uri="{FF2B5EF4-FFF2-40B4-BE49-F238E27FC236}">
                  <a16:creationId xmlns:a16="http://schemas.microsoft.com/office/drawing/2014/main" id="{34DE28C1-B1A5-4652-9CAD-A42D5C7280CF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망상에 현혹되지 말라</a:t>
              </a:r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22D727C2-8060-4BAE-83E7-10EA19D12333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52FA1673-FEDA-4589-8526-5BAF8625D042}"/>
              </a:ext>
            </a:extLst>
          </p:cNvPr>
          <p:cNvGrpSpPr/>
          <p:nvPr/>
        </p:nvGrpSpPr>
        <p:grpSpPr>
          <a:xfrm>
            <a:off x="332864" y="4060502"/>
            <a:ext cx="1453494" cy="767152"/>
            <a:chOff x="774440" y="3874829"/>
            <a:chExt cx="1453494" cy="767152"/>
          </a:xfrm>
        </p:grpSpPr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67ADCC4E-C3EA-4599-B813-376D7B60B22B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타인의 실수와 아픔에 인내하라 </a:t>
              </a:r>
            </a:p>
          </p:txBody>
        </p:sp>
        <p:sp>
          <p:nvSpPr>
            <p:cNvPr id="74" name="타원 73">
              <a:extLst>
                <a:ext uri="{FF2B5EF4-FFF2-40B4-BE49-F238E27FC236}">
                  <a16:creationId xmlns:a16="http://schemas.microsoft.com/office/drawing/2014/main" id="{52302CD8-361F-401A-A726-7605D17CBA1E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84536C05-FC1C-44B9-B2FE-AB6867712DC0}"/>
              </a:ext>
            </a:extLst>
          </p:cNvPr>
          <p:cNvGrpSpPr/>
          <p:nvPr/>
        </p:nvGrpSpPr>
        <p:grpSpPr>
          <a:xfrm>
            <a:off x="2349819" y="4060502"/>
            <a:ext cx="1453494" cy="767152"/>
            <a:chOff x="774440" y="3874829"/>
            <a:chExt cx="1453494" cy="767152"/>
          </a:xfrm>
        </p:grpSpPr>
        <p:sp>
          <p:nvSpPr>
            <p:cNvPr id="76" name="사각형: 둥근 모서리 75">
              <a:extLst>
                <a:ext uri="{FF2B5EF4-FFF2-40B4-BE49-F238E27FC236}">
                  <a16:creationId xmlns:a16="http://schemas.microsoft.com/office/drawing/2014/main" id="{4A3A29FD-F51B-405E-ACF7-DEF1614C66EC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사소한 일에 몰두하지 말라</a:t>
              </a:r>
            </a:p>
          </p:txBody>
        </p:sp>
        <p:sp>
          <p:nvSpPr>
            <p:cNvPr id="77" name="타원 76">
              <a:extLst>
                <a:ext uri="{FF2B5EF4-FFF2-40B4-BE49-F238E27FC236}">
                  <a16:creationId xmlns:a16="http://schemas.microsoft.com/office/drawing/2014/main" id="{54C6AF82-399D-4C43-857D-05780DC5FDE4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7369E57F-1735-45B4-AF44-0C89A7D4634E}"/>
              </a:ext>
            </a:extLst>
          </p:cNvPr>
          <p:cNvGrpSpPr/>
          <p:nvPr/>
        </p:nvGrpSpPr>
        <p:grpSpPr>
          <a:xfrm>
            <a:off x="10434602" y="4051173"/>
            <a:ext cx="1453494" cy="767152"/>
            <a:chOff x="774440" y="3874829"/>
            <a:chExt cx="1453494" cy="767152"/>
          </a:xfrm>
        </p:grpSpPr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27059BD7-AFCA-4C0A-AF5A-2D60F159929D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인생은 생각하기 나름이다</a:t>
              </a:r>
            </a:p>
          </p:txBody>
        </p:sp>
        <p:sp>
          <p:nvSpPr>
            <p:cNvPr id="80" name="타원 79">
              <a:extLst>
                <a:ext uri="{FF2B5EF4-FFF2-40B4-BE49-F238E27FC236}">
                  <a16:creationId xmlns:a16="http://schemas.microsoft.com/office/drawing/2014/main" id="{0B58FA47-FCF0-448F-ADA0-229F5281B263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143FC448-CBDA-4ECB-8C48-0FDEA7149BB9}"/>
              </a:ext>
            </a:extLst>
          </p:cNvPr>
          <p:cNvGrpSpPr/>
          <p:nvPr/>
        </p:nvGrpSpPr>
        <p:grpSpPr>
          <a:xfrm>
            <a:off x="4372943" y="4060502"/>
            <a:ext cx="1453494" cy="767152"/>
            <a:chOff x="774440" y="3874829"/>
            <a:chExt cx="1453494" cy="767152"/>
          </a:xfrm>
        </p:grpSpPr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DDC1CEDD-B263-4127-820D-31B4C932D503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인생은 짧다</a:t>
              </a: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AB112AED-0362-496F-988F-67B399B5CB1B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C53641F3-E872-4E11-8992-B84FBEE91580}"/>
              </a:ext>
            </a:extLst>
          </p:cNvPr>
          <p:cNvGrpSpPr/>
          <p:nvPr/>
        </p:nvGrpSpPr>
        <p:grpSpPr>
          <a:xfrm>
            <a:off x="6389898" y="4060502"/>
            <a:ext cx="1453494" cy="767152"/>
            <a:chOff x="774440" y="3874829"/>
            <a:chExt cx="1453494" cy="767152"/>
          </a:xfrm>
        </p:grpSpPr>
        <p:sp>
          <p:nvSpPr>
            <p:cNvPr id="85" name="사각형: 둥근 모서리 84">
              <a:extLst>
                <a:ext uri="{FF2B5EF4-FFF2-40B4-BE49-F238E27FC236}">
                  <a16:creationId xmlns:a16="http://schemas.microsoft.com/office/drawing/2014/main" id="{AD7C990F-CFF6-4096-AFA4-22DFCD41FA79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많은 근심거리는  사실이 아니다</a:t>
              </a:r>
            </a:p>
          </p:txBody>
        </p:sp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7549EA1D-539F-4EC5-B4A7-20448E3C7F0D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F7164E0F-4785-4150-B08B-605AFB6227F4}"/>
              </a:ext>
            </a:extLst>
          </p:cNvPr>
          <p:cNvGrpSpPr/>
          <p:nvPr/>
        </p:nvGrpSpPr>
        <p:grpSpPr>
          <a:xfrm>
            <a:off x="8413022" y="4051173"/>
            <a:ext cx="1453494" cy="767152"/>
            <a:chOff x="774440" y="3874829"/>
            <a:chExt cx="1453494" cy="767152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4B331865-F64B-4D9D-AF66-6D0FE1D0BB1C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타인이 힘들게 해도 크게 여의치 말라</a:t>
              </a:r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48D21AB2-EF3D-47B5-8953-88C2E1908D0F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F38310AD-3263-4D45-B691-6C878B1874F9}"/>
              </a:ext>
            </a:extLst>
          </p:cNvPr>
          <p:cNvGrpSpPr/>
          <p:nvPr/>
        </p:nvGrpSpPr>
        <p:grpSpPr>
          <a:xfrm>
            <a:off x="2349819" y="5371614"/>
            <a:ext cx="1453494" cy="767152"/>
            <a:chOff x="774440" y="3874829"/>
            <a:chExt cx="1453494" cy="767152"/>
          </a:xfrm>
        </p:grpSpPr>
        <p:sp>
          <p:nvSpPr>
            <p:cNvPr id="91" name="사각형: 둥근 모서리 90">
              <a:extLst>
                <a:ext uri="{FF2B5EF4-FFF2-40B4-BE49-F238E27FC236}">
                  <a16:creationId xmlns:a16="http://schemas.microsoft.com/office/drawing/2014/main" id="{4A9E986A-2240-4F63-BE6C-79F55B26A930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타인에게 감사 인사를 바라지 말라</a:t>
              </a:r>
            </a:p>
          </p:txBody>
        </p:sp>
        <p:sp>
          <p:nvSpPr>
            <p:cNvPr id="92" name="타원 91">
              <a:extLst>
                <a:ext uri="{FF2B5EF4-FFF2-40B4-BE49-F238E27FC236}">
                  <a16:creationId xmlns:a16="http://schemas.microsoft.com/office/drawing/2014/main" id="{2CC29D0E-91E9-48CF-A59A-D3E2FEDCC651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6046041F-1284-49E8-B3AD-D280749627CF}"/>
              </a:ext>
            </a:extLst>
          </p:cNvPr>
          <p:cNvGrpSpPr/>
          <p:nvPr/>
        </p:nvGrpSpPr>
        <p:grpSpPr>
          <a:xfrm>
            <a:off x="4372943" y="5371614"/>
            <a:ext cx="1453494" cy="767152"/>
            <a:chOff x="774440" y="3874829"/>
            <a:chExt cx="1453494" cy="767152"/>
          </a:xfrm>
        </p:grpSpPr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586CA11B-5A5C-4382-8CB3-803C80E9C6D7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유익한 일에 몰두하라</a:t>
              </a:r>
            </a:p>
          </p:txBody>
        </p: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2E862634-EC8D-4391-8AE0-7377CF8D5004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BF3C76DA-B63D-4DBA-B503-D421F62557DE}"/>
              </a:ext>
            </a:extLst>
          </p:cNvPr>
          <p:cNvGrpSpPr/>
          <p:nvPr/>
        </p:nvGrpSpPr>
        <p:grpSpPr>
          <a:xfrm>
            <a:off x="6389898" y="5371614"/>
            <a:ext cx="1453494" cy="767152"/>
            <a:chOff x="774440" y="3874829"/>
            <a:chExt cx="1453494" cy="767152"/>
          </a:xfrm>
        </p:grpSpPr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6A9BA2BC-05F6-4E1A-ABCB-9D2D19FD7D4F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제 시간에 일을 끝마쳐라</a:t>
              </a:r>
            </a:p>
          </p:txBody>
        </p:sp>
        <p:sp>
          <p:nvSpPr>
            <p:cNvPr id="98" name="타원 97">
              <a:extLst>
                <a:ext uri="{FF2B5EF4-FFF2-40B4-BE49-F238E27FC236}">
                  <a16:creationId xmlns:a16="http://schemas.microsoft.com/office/drawing/2014/main" id="{70F3688F-EA6B-4ACC-98B2-ED72F26AFA2E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28FEE383-E79E-4020-B8AA-3B9B322B8B9C}"/>
              </a:ext>
            </a:extLst>
          </p:cNvPr>
          <p:cNvGrpSpPr/>
          <p:nvPr/>
        </p:nvGrpSpPr>
        <p:grpSpPr>
          <a:xfrm>
            <a:off x="8413022" y="5362285"/>
            <a:ext cx="1453494" cy="767152"/>
            <a:chOff x="774440" y="3874829"/>
            <a:chExt cx="1453494" cy="767152"/>
          </a:xfrm>
        </p:grpSpPr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2431AA8B-1CD6-41CC-A78F-7BDC1BF2B4CC}"/>
                </a:ext>
              </a:extLst>
            </p:cNvPr>
            <p:cNvSpPr/>
            <p:nvPr/>
          </p:nvSpPr>
          <p:spPr>
            <a:xfrm>
              <a:off x="774440" y="4128797"/>
              <a:ext cx="1453494" cy="513184"/>
            </a:xfrm>
            <a:prstGeom prst="roundRect">
              <a:avLst/>
            </a:prstGeom>
            <a:solidFill>
              <a:srgbClr val="F8C97B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>
                  <a:solidFill>
                    <a:srgbClr val="767171"/>
                  </a:solidFill>
                </a:rPr>
                <a:t>우선 순위를 정해라</a:t>
              </a:r>
            </a:p>
          </p:txBody>
        </p:sp>
        <p:sp>
          <p:nvSpPr>
            <p:cNvPr id="101" name="타원 100">
              <a:extLst>
                <a:ext uri="{FF2B5EF4-FFF2-40B4-BE49-F238E27FC236}">
                  <a16:creationId xmlns:a16="http://schemas.microsoft.com/office/drawing/2014/main" id="{4EB22982-5ECD-47A3-BC0F-0ED97AB7B72F}"/>
                </a:ext>
              </a:extLst>
            </p:cNvPr>
            <p:cNvSpPr/>
            <p:nvPr/>
          </p:nvSpPr>
          <p:spPr>
            <a:xfrm>
              <a:off x="1337901" y="3874829"/>
              <a:ext cx="326571" cy="3265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36D597BF-EDBA-4897-89CA-A836D8BC8328}"/>
              </a:ext>
            </a:extLst>
          </p:cNvPr>
          <p:cNvSpPr txBox="1"/>
          <p:nvPr/>
        </p:nvSpPr>
        <p:spPr>
          <a:xfrm>
            <a:off x="273363" y="1973886"/>
            <a:ext cx="158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알라에 믿음으로 맹세함으로써 인내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만족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확신을 가질 수 있다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A0D7FF9-196C-4C29-84A4-18536D99B211}"/>
              </a:ext>
            </a:extLst>
          </p:cNvPr>
          <p:cNvSpPr txBox="1"/>
          <p:nvPr/>
        </p:nvSpPr>
        <p:spPr>
          <a:xfrm>
            <a:off x="2293404" y="1981533"/>
            <a:ext cx="1581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선행은 또 다른 선행을 낳고 악행을 밀어낸다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B426C7FB-0B8B-490E-8C2C-F9E9B156B5F9}"/>
              </a:ext>
            </a:extLst>
          </p:cNvPr>
          <p:cNvSpPr txBox="1"/>
          <p:nvPr/>
        </p:nvSpPr>
        <p:spPr>
          <a:xfrm>
            <a:off x="4313445" y="1985510"/>
            <a:ext cx="1581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이로써 당신은 고민거리에 대해 고심하지 않게 될 것이다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8784AD6-AAB0-47CD-BE21-C52BC59376DB}"/>
              </a:ext>
            </a:extLst>
          </p:cNvPr>
          <p:cNvSpPr txBox="1"/>
          <p:nvPr/>
        </p:nvSpPr>
        <p:spPr>
          <a:xfrm>
            <a:off x="6389898" y="1981533"/>
            <a:ext cx="158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지나간 일에 슬퍼하지 말고 앞으로 닥칠 일에 여의치 말라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예언자 무함마드는 알라 안에서 걱정과 슬픔을 극복했다</a:t>
            </a:r>
            <a:r>
              <a:rPr lang="en-US" altLang="ko-KR" sz="800" dirty="0">
                <a:solidFill>
                  <a:srgbClr val="767171"/>
                </a:solidFill>
              </a:rPr>
              <a:t>. 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F00B5E9-68EA-4292-8938-EFBE124D0A6B}"/>
              </a:ext>
            </a:extLst>
          </p:cNvPr>
          <p:cNvSpPr txBox="1"/>
          <p:nvPr/>
        </p:nvSpPr>
        <p:spPr>
          <a:xfrm>
            <a:off x="8358149" y="1981533"/>
            <a:ext cx="158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알라를 되뇌면서 심적인 평화와 안정을 찾을 수 있을 것이다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09EBBC2-8A9C-4907-8E9D-AB23023BC93C}"/>
              </a:ext>
            </a:extLst>
          </p:cNvPr>
          <p:cNvSpPr txBox="1"/>
          <p:nvPr/>
        </p:nvSpPr>
        <p:spPr>
          <a:xfrm>
            <a:off x="10367630" y="1981533"/>
            <a:ext cx="1581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이로써 감사를 느끼고 걱정을 잊을 수 있다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A72750A-A77E-4BFC-A650-AD71368D5EF4}"/>
              </a:ext>
            </a:extLst>
          </p:cNvPr>
          <p:cNvSpPr txBox="1"/>
          <p:nvPr/>
        </p:nvSpPr>
        <p:spPr>
          <a:xfrm>
            <a:off x="273363" y="3327780"/>
            <a:ext cx="1581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이로써 알라의 찬미를 얻고 걱정과 슬픔이 사라질 것이다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1E331A4-8BA7-426E-86AD-2A85BA917E0A}"/>
              </a:ext>
            </a:extLst>
          </p:cNvPr>
          <p:cNvSpPr txBox="1"/>
          <p:nvPr/>
        </p:nvSpPr>
        <p:spPr>
          <a:xfrm>
            <a:off x="2325465" y="3327780"/>
            <a:ext cx="158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지난 일은 돌이킬 수 없고</a:t>
            </a:r>
            <a:r>
              <a:rPr lang="en-US" altLang="ko-KR" sz="800" dirty="0">
                <a:solidFill>
                  <a:srgbClr val="767171"/>
                </a:solidFill>
              </a:rPr>
              <a:t>,</a:t>
            </a:r>
            <a:r>
              <a:rPr lang="ko-KR" altLang="en-US" sz="800" dirty="0">
                <a:solidFill>
                  <a:srgbClr val="767171"/>
                </a:solidFill>
              </a:rPr>
              <a:t>지나간 일에 몰두하는 것은 미친 짓이다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C8D788-9CA6-44FB-AB5E-3A938095FDD6}"/>
              </a:ext>
            </a:extLst>
          </p:cNvPr>
          <p:cNvSpPr txBox="1"/>
          <p:nvPr/>
        </p:nvSpPr>
        <p:spPr>
          <a:xfrm>
            <a:off x="6911713" y="2608910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IQ" altLang="ko-KR" sz="1200" b="1" dirty="0">
                <a:solidFill>
                  <a:schemeClr val="bg1"/>
                </a:solidFill>
              </a:rPr>
              <a:t>10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FA910C1-2695-4DCF-AA3B-1ACB981CB9EA}"/>
              </a:ext>
            </a:extLst>
          </p:cNvPr>
          <p:cNvSpPr txBox="1"/>
          <p:nvPr/>
        </p:nvSpPr>
        <p:spPr>
          <a:xfrm>
            <a:off x="8928668" y="2608909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B643DCD-7E59-40FF-B90B-86B11F6719A5}"/>
              </a:ext>
            </a:extLst>
          </p:cNvPr>
          <p:cNvSpPr txBox="1"/>
          <p:nvPr/>
        </p:nvSpPr>
        <p:spPr>
          <a:xfrm>
            <a:off x="10945623" y="2603147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12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52F2808-3020-4294-B7DB-820C760CFCC6}"/>
              </a:ext>
            </a:extLst>
          </p:cNvPr>
          <p:cNvSpPr txBox="1"/>
          <p:nvPr/>
        </p:nvSpPr>
        <p:spPr>
          <a:xfrm>
            <a:off x="4359993" y="3327780"/>
            <a:ext cx="158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 err="1">
                <a:solidFill>
                  <a:srgbClr val="767171"/>
                </a:solidFill>
              </a:rPr>
              <a:t>하디스에서</a:t>
            </a:r>
            <a:r>
              <a:rPr lang="ko-KR" altLang="en-US" sz="800" dirty="0">
                <a:solidFill>
                  <a:srgbClr val="767171"/>
                </a:solidFill>
              </a:rPr>
              <a:t> 말하는 바와 같이 </a:t>
            </a:r>
            <a:r>
              <a:rPr lang="en-US" altLang="ko-KR" sz="800" dirty="0">
                <a:solidFill>
                  <a:srgbClr val="767171"/>
                </a:solidFill>
              </a:rPr>
              <a:t>‘</a:t>
            </a:r>
            <a:r>
              <a:rPr lang="ko-KR" altLang="en-US" sz="800" dirty="0">
                <a:solidFill>
                  <a:srgbClr val="767171"/>
                </a:solidFill>
              </a:rPr>
              <a:t>그의 종교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세상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내세</a:t>
            </a:r>
            <a:r>
              <a:rPr lang="en-US" altLang="ko-KR" sz="800" dirty="0">
                <a:solidFill>
                  <a:srgbClr val="767171"/>
                </a:solidFill>
              </a:rPr>
              <a:t>‘</a:t>
            </a:r>
            <a:r>
              <a:rPr lang="ko-KR" altLang="en-US" sz="800" dirty="0">
                <a:solidFill>
                  <a:srgbClr val="767171"/>
                </a:solidFill>
              </a:rPr>
              <a:t>를 위해 </a:t>
            </a:r>
            <a:r>
              <a:rPr lang="ko-KR" altLang="en-US" sz="800" dirty="0" err="1">
                <a:solidFill>
                  <a:srgbClr val="767171"/>
                </a:solidFill>
              </a:rPr>
              <a:t>알라께</a:t>
            </a:r>
            <a:r>
              <a:rPr lang="ko-KR" altLang="en-US" sz="800" dirty="0">
                <a:solidFill>
                  <a:srgbClr val="767171"/>
                </a:solidFill>
              </a:rPr>
              <a:t> 기도하라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12A9B82-962B-4DE5-B529-C35C2FC61FF9}"/>
              </a:ext>
            </a:extLst>
          </p:cNvPr>
          <p:cNvSpPr txBox="1"/>
          <p:nvPr/>
        </p:nvSpPr>
        <p:spPr>
          <a:xfrm>
            <a:off x="6283850" y="3319359"/>
            <a:ext cx="1773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불행이 닥쳤을 때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최악의 상황을 생각하라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그럼 현재 닥친 상황이 가볍게 느껴질 것이다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상황이 닥쳐도 무게를 줄이려 노력하고 가능성을 생각하라</a:t>
            </a:r>
            <a:r>
              <a:rPr lang="en-US" altLang="ko-KR" sz="800" dirty="0">
                <a:solidFill>
                  <a:srgbClr val="767171"/>
                </a:solidFill>
              </a:rPr>
              <a:t>. 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BDD43959-8D08-4B58-A74D-FFEEC6B5D706}"/>
              </a:ext>
            </a:extLst>
          </p:cNvPr>
          <p:cNvSpPr txBox="1"/>
          <p:nvPr/>
        </p:nvSpPr>
        <p:spPr>
          <a:xfrm>
            <a:off x="8358149" y="3327780"/>
            <a:ext cx="158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망상은 나쁜 생각을 가져와 불행이 닥칠 것을 생각하게 한다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즉</a:t>
            </a:r>
            <a:r>
              <a:rPr lang="en-US" altLang="ko-KR" sz="800" dirty="0">
                <a:solidFill>
                  <a:srgbClr val="767171"/>
                </a:solidFill>
              </a:rPr>
              <a:t>,</a:t>
            </a:r>
            <a:r>
              <a:rPr lang="ko-KR" altLang="en-US" sz="800" dirty="0">
                <a:solidFill>
                  <a:srgbClr val="767171"/>
                </a:solidFill>
              </a:rPr>
              <a:t> 망상은 걱정과 각종 질병의 근원이다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476B712-9757-4757-B0C9-A9EBA88796BB}"/>
              </a:ext>
            </a:extLst>
          </p:cNvPr>
          <p:cNvSpPr txBox="1"/>
          <p:nvPr/>
        </p:nvSpPr>
        <p:spPr>
          <a:xfrm>
            <a:off x="10371810" y="3327780"/>
            <a:ext cx="1581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rgbClr val="767171"/>
                </a:solidFill>
              </a:rPr>
              <a:t>(</a:t>
            </a:r>
            <a:r>
              <a:rPr lang="ko-KR" altLang="en-US" sz="800" dirty="0">
                <a:solidFill>
                  <a:srgbClr val="767171"/>
                </a:solidFill>
              </a:rPr>
              <a:t>알라를 믿는 자에게는 범사에 만족이 따를 것이다</a:t>
            </a:r>
            <a:r>
              <a:rPr lang="en-US" altLang="ko-KR" sz="800" dirty="0">
                <a:solidFill>
                  <a:srgbClr val="767171"/>
                </a:solidFill>
              </a:rPr>
              <a:t>.)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C9DBF5-9AD2-4D37-A346-BB3916EE2AD2}"/>
              </a:ext>
            </a:extLst>
          </p:cNvPr>
          <p:cNvSpPr txBox="1"/>
          <p:nvPr/>
        </p:nvSpPr>
        <p:spPr>
          <a:xfrm>
            <a:off x="847339" y="4074089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13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9E76E41-0B41-4292-A01E-0CD6AB6A6C4D}"/>
              </a:ext>
            </a:extLst>
          </p:cNvPr>
          <p:cNvSpPr txBox="1"/>
          <p:nvPr/>
        </p:nvSpPr>
        <p:spPr>
          <a:xfrm>
            <a:off x="273363" y="4794828"/>
            <a:ext cx="158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모든 인간은 부족한 면이나 당신이 싫어하는 면이 있기 마련이다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그렇다 할지라도 타인의 선한 면을 보아라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EE2180F-5019-4622-8F83-66A1286D1020}"/>
              </a:ext>
            </a:extLst>
          </p:cNvPr>
          <p:cNvSpPr txBox="1"/>
          <p:nvPr/>
        </p:nvSpPr>
        <p:spPr>
          <a:xfrm>
            <a:off x="2863924" y="4081169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14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8C7A87D-6E99-472D-AAD2-7F7D495B680B}"/>
              </a:ext>
            </a:extLst>
          </p:cNvPr>
          <p:cNvSpPr txBox="1"/>
          <p:nvPr/>
        </p:nvSpPr>
        <p:spPr>
          <a:xfrm>
            <a:off x="4887048" y="4074088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15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886FC60-362A-4D29-98FA-C95D3A68A4EA}"/>
              </a:ext>
            </a:extLst>
          </p:cNvPr>
          <p:cNvSpPr txBox="1"/>
          <p:nvPr/>
        </p:nvSpPr>
        <p:spPr>
          <a:xfrm>
            <a:off x="2285695" y="4794828"/>
            <a:ext cx="158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재앙과 큰 일을 감내하며 자신을 지켜내려면 사소한 일은 잊는 것이 좋다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r>
              <a:rPr lang="ko-KR" altLang="en-US" sz="800" dirty="0">
                <a:solidFill>
                  <a:srgbClr val="767171"/>
                </a:solidFill>
              </a:rPr>
              <a:t> 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51562EE-1445-4CAB-8DA0-6327101F6699}"/>
              </a:ext>
            </a:extLst>
          </p:cNvPr>
          <p:cNvSpPr txBox="1"/>
          <p:nvPr/>
        </p:nvSpPr>
        <p:spPr>
          <a:xfrm>
            <a:off x="4337796" y="4794828"/>
            <a:ext cx="158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실제로 인생은 짧기에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행복하고 안정되어야 한다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걱정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근심거리로 짧은 인생을 보내지 말라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AE2735A-105E-4F4D-9188-BEB2D42686E5}"/>
              </a:ext>
            </a:extLst>
          </p:cNvPr>
          <p:cNvSpPr txBox="1"/>
          <p:nvPr/>
        </p:nvSpPr>
        <p:spPr>
          <a:xfrm>
            <a:off x="6900363" y="4074088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16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5B265B18-530C-4755-AE00-F7FC1823EF05}"/>
              </a:ext>
            </a:extLst>
          </p:cNvPr>
          <p:cNvSpPr txBox="1"/>
          <p:nvPr/>
        </p:nvSpPr>
        <p:spPr>
          <a:xfrm>
            <a:off x="8920960" y="4069326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17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C4FE5EF-ED6C-4EA9-9207-63D17FD3CDE2}"/>
              </a:ext>
            </a:extLst>
          </p:cNvPr>
          <p:cNvSpPr txBox="1"/>
          <p:nvPr/>
        </p:nvSpPr>
        <p:spPr>
          <a:xfrm>
            <a:off x="10931030" y="4069326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18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1FD1532-E6F3-4180-8253-1728CADF199E}"/>
              </a:ext>
            </a:extLst>
          </p:cNvPr>
          <p:cNvSpPr txBox="1"/>
          <p:nvPr/>
        </p:nvSpPr>
        <p:spPr>
          <a:xfrm>
            <a:off x="6355794" y="4794828"/>
            <a:ext cx="158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당신이 걱정하는 여러 일들은 사실 일어나지 않은 일이다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작은 가능성으로 인해 여러 크고 강한 가능성을 배제하지 말라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33AE919D-BD97-4AB9-A1EA-DE6F738AAB2A}"/>
              </a:ext>
            </a:extLst>
          </p:cNvPr>
          <p:cNvSpPr txBox="1"/>
          <p:nvPr/>
        </p:nvSpPr>
        <p:spPr>
          <a:xfrm>
            <a:off x="8275085" y="4794828"/>
            <a:ext cx="1717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남에게 준 고통은 반드시 스스로에게 돌아간다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괴로운 일에 신경 쓰는 것은 그들이 받을 고통만큼 자신을 힘들게 하는 일이다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C5F30E7-8C2F-434F-B5E0-A44B5A626E8F}"/>
              </a:ext>
            </a:extLst>
          </p:cNvPr>
          <p:cNvSpPr txBox="1"/>
          <p:nvPr/>
        </p:nvSpPr>
        <p:spPr>
          <a:xfrm>
            <a:off x="2862385" y="5396278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19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E319386F-6C3E-4777-80C0-D042B9E93B6E}"/>
              </a:ext>
            </a:extLst>
          </p:cNvPr>
          <p:cNvSpPr txBox="1"/>
          <p:nvPr/>
        </p:nvSpPr>
        <p:spPr>
          <a:xfrm>
            <a:off x="4885510" y="5387070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20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CEDCDA39-0BFA-47B1-B10B-76A597202000}"/>
              </a:ext>
            </a:extLst>
          </p:cNvPr>
          <p:cNvSpPr txBox="1"/>
          <p:nvPr/>
        </p:nvSpPr>
        <p:spPr>
          <a:xfrm>
            <a:off x="6907089" y="5378626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21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A986E987-8748-479D-9B22-E2B91B0D44C6}"/>
              </a:ext>
            </a:extLst>
          </p:cNvPr>
          <p:cNvSpPr txBox="1"/>
          <p:nvPr/>
        </p:nvSpPr>
        <p:spPr>
          <a:xfrm>
            <a:off x="8934840" y="5378626"/>
            <a:ext cx="4252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22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728B824-FB19-4BD0-ACC8-0A4C2E24F5A8}"/>
              </a:ext>
            </a:extLst>
          </p:cNvPr>
          <p:cNvSpPr txBox="1"/>
          <p:nvPr/>
        </p:nvSpPr>
        <p:spPr>
          <a:xfrm>
            <a:off x="2299690" y="6107693"/>
            <a:ext cx="1581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당신과 관련이 있든 없든</a:t>
            </a:r>
            <a:r>
              <a:rPr lang="en-US" altLang="ko-KR" sz="800" dirty="0">
                <a:solidFill>
                  <a:srgbClr val="767171"/>
                </a:solidFill>
              </a:rPr>
              <a:t>,</a:t>
            </a:r>
            <a:r>
              <a:rPr lang="ko-KR" altLang="en-US" sz="800" dirty="0">
                <a:solidFill>
                  <a:srgbClr val="767171"/>
                </a:solidFill>
              </a:rPr>
              <a:t> 사람들에게 친절을 베풀었다면 그건 당신과 알라의 거래이니 타인이 감사 인사를 전하지 않아도 너무 여의치 말라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r>
              <a:rPr lang="ko-KR" altLang="en-US" sz="800" dirty="0">
                <a:solidFill>
                  <a:srgbClr val="767171"/>
                </a:solidFill>
              </a:rPr>
              <a:t> 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553AB93-1DB4-4DC4-9701-5610797F89A5}"/>
              </a:ext>
            </a:extLst>
          </p:cNvPr>
          <p:cNvSpPr txBox="1"/>
          <p:nvPr/>
        </p:nvSpPr>
        <p:spPr>
          <a:xfrm>
            <a:off x="4313445" y="6107692"/>
            <a:ext cx="158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안 좋은 일들은 걱정과 슬픔을 야기한다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그러니 유익한 일을 찾아 행하라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r>
              <a:rPr lang="ko-KR" altLang="en-US" sz="800" dirty="0">
                <a:solidFill>
                  <a:srgbClr val="767171"/>
                </a:solidFill>
              </a:rPr>
              <a:t> 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0621A242-3CEF-499E-95CA-F620A750277C}"/>
              </a:ext>
            </a:extLst>
          </p:cNvPr>
          <p:cNvSpPr txBox="1"/>
          <p:nvPr/>
        </p:nvSpPr>
        <p:spPr>
          <a:xfrm>
            <a:off x="6342963" y="6107692"/>
            <a:ext cx="15817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rgbClr val="767171"/>
                </a:solidFill>
              </a:rPr>
              <a:t>.</a:t>
            </a:r>
            <a:r>
              <a:rPr lang="ko-KR" altLang="en-US" sz="800" dirty="0">
                <a:solidFill>
                  <a:srgbClr val="767171"/>
                </a:solidFill>
              </a:rPr>
              <a:t> 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3BAF855-65AD-4086-91C6-6539DE392F92}"/>
              </a:ext>
            </a:extLst>
          </p:cNvPr>
          <p:cNvSpPr txBox="1"/>
          <p:nvPr/>
        </p:nvSpPr>
        <p:spPr>
          <a:xfrm>
            <a:off x="10367392" y="4791275"/>
            <a:ext cx="15817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종교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세상에  대해 생각을 한다면 좋고 행복한 삶을 누리게 될 것이다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그렇지 않으면 정반대의 삶을 맞이한다</a:t>
            </a:r>
            <a:r>
              <a:rPr lang="en-US" altLang="ko-KR" sz="800" dirty="0">
                <a:solidFill>
                  <a:srgbClr val="767171"/>
                </a:solidFill>
              </a:rPr>
              <a:t>.</a:t>
            </a:r>
            <a:endParaRPr lang="ko-KR" altLang="en-US" sz="800" dirty="0">
              <a:solidFill>
                <a:srgbClr val="767171"/>
              </a:solidFill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DC7D197-3FF5-4970-8682-1728F5E6F882}"/>
              </a:ext>
            </a:extLst>
          </p:cNvPr>
          <p:cNvSpPr txBox="1"/>
          <p:nvPr/>
        </p:nvSpPr>
        <p:spPr>
          <a:xfrm>
            <a:off x="8358148" y="6107692"/>
            <a:ext cx="1581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중요한 순서대로 행동하고</a:t>
            </a:r>
            <a:r>
              <a:rPr lang="en-US" altLang="ko-KR" sz="800" dirty="0">
                <a:solidFill>
                  <a:srgbClr val="767171"/>
                </a:solidFill>
              </a:rPr>
              <a:t>,</a:t>
            </a:r>
            <a:r>
              <a:rPr lang="ko-KR" altLang="en-US" sz="800" dirty="0">
                <a:solidFill>
                  <a:srgbClr val="767171"/>
                </a:solidFill>
              </a:rPr>
              <a:t> 좌절과 지루함에 빠지지 않도록 당신이 좋아하는 걸 선택해라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또한</a:t>
            </a:r>
            <a:r>
              <a:rPr lang="en-US" altLang="ko-KR" sz="800" dirty="0">
                <a:solidFill>
                  <a:srgbClr val="767171"/>
                </a:solidFill>
              </a:rPr>
              <a:t>, </a:t>
            </a:r>
            <a:r>
              <a:rPr lang="ko-KR" altLang="en-US" sz="800" dirty="0">
                <a:solidFill>
                  <a:srgbClr val="767171"/>
                </a:solidFill>
              </a:rPr>
              <a:t>그 선택에 대해 논의하라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후회하지 않을 것이다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FFDC6059-44A0-4CFE-9961-D2B534F330E6}"/>
              </a:ext>
            </a:extLst>
          </p:cNvPr>
          <p:cNvSpPr txBox="1"/>
          <p:nvPr/>
        </p:nvSpPr>
        <p:spPr>
          <a:xfrm>
            <a:off x="6335796" y="6082910"/>
            <a:ext cx="158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>
                <a:solidFill>
                  <a:srgbClr val="767171"/>
                </a:solidFill>
              </a:rPr>
              <a:t>일을 제때 끝내지 못하면 남은 일과 앞으로의 일들이 몰려와 당신을 괴롭힐 것이다</a:t>
            </a:r>
            <a:r>
              <a:rPr lang="en-US" altLang="ko-KR" sz="800" dirty="0">
                <a:solidFill>
                  <a:srgbClr val="767171"/>
                </a:solidFill>
              </a:rPr>
              <a:t>. </a:t>
            </a:r>
            <a:r>
              <a:rPr lang="ko-KR" altLang="en-US" sz="800" dirty="0">
                <a:solidFill>
                  <a:srgbClr val="767171"/>
                </a:solidFill>
              </a:rPr>
              <a:t> </a:t>
            </a:r>
            <a:endParaRPr lang="en-US" altLang="ko-KR" sz="800" dirty="0">
              <a:solidFill>
                <a:srgbClr val="7671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733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DEC0CD8BAC38EA4D89564ED4A3B23C96" ma:contentTypeVersion="0" ma:contentTypeDescription="새 문서를 만듭니다." ma:contentTypeScope="" ma:versionID="1b266622d9d2851bbef98528d977932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34844227c58d44591c2a8073b79826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3FF9C9B-3612-4017-98BA-8E1B5EBF71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9F2B21A-B174-4E9A-B80C-6E5E6C6FEF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603867-0DF1-4798-A934-4CC2F62EECDC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493</Words>
  <Application>Microsoft Office PowerPoint</Application>
  <PresentationFormat>와이드스크린</PresentationFormat>
  <Paragraphs>77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민 정원</dc:creator>
  <cp:lastModifiedBy>민 정원</cp:lastModifiedBy>
  <cp:revision>41</cp:revision>
  <dcterms:created xsi:type="dcterms:W3CDTF">2020-07-27T03:35:27Z</dcterms:created>
  <dcterms:modified xsi:type="dcterms:W3CDTF">2020-07-28T04:12:51Z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0x010100DEC0CD8BAC38EA4D89564ED4A3B23C96</vt:lpwstr>
  </property>
</Properties>
</file>